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8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6D5529-F1C0-4A7C-AC39-E22FC01E0397}" type="datetimeFigureOut">
              <a:rPr lang="en-GB" smtClean="0"/>
              <a:t>06/07/2021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A81B94-E766-4C16-9CD1-5A70453AA0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5013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891096E-6F2A-403D-9AF4-8C078F0D8A8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6214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6D9DA7-B2D4-40A2-A8D6-3C0DE97A0EE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186B56-5F5D-4C52-8212-C79E9CCD10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6A0DF2-E49E-446D-AE9B-BE39FDC95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1861-4977-4E0C-B50E-10139D534D11}" type="datetimeFigureOut">
              <a:rPr lang="en-GB" smtClean="0"/>
              <a:t>06/07/2021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47C2E-283D-4BFD-8489-2C9B19BEF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0287D3-F758-4C59-A666-9FEA660C6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2174-BF99-40B4-B38B-776FDE91B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6113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02C803-9BAE-4B03-98F0-7E50A9439A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49CBDD9-5360-4A82-8DAC-2FCEC79FB8A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73D80F-6D8D-42A1-8108-7281624993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1861-4977-4E0C-B50E-10139D534D11}" type="datetimeFigureOut">
              <a:rPr lang="en-GB" smtClean="0"/>
              <a:t>06/07/2021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35D00B-BB60-4BFB-A4C9-E7118EBA8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7186C2-4096-45D9-8159-E36E5BA62F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2174-BF99-40B4-B38B-776FDE91B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14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4B5078A-02D5-48E5-AF52-0425BF46BFC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8FCCEAD-850A-425B-97AF-658F6845E9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7FE83-7FBF-48B7-92B3-224FADC029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1861-4977-4E0C-B50E-10139D534D11}" type="datetimeFigureOut">
              <a:rPr lang="en-GB" smtClean="0"/>
              <a:t>06/07/2021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07BDFD-9B63-4760-A3B7-A9F4120B01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4DC4DC-AE5D-4346-9966-EED40CB5E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2174-BF99-40B4-B38B-776FDE91B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7271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0717DB-FC2B-48CB-87D6-653D35ED9B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C5CA30-1C57-473C-A769-17F5CD4BCE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91BAC8-4F3E-4113-B7CF-4F1FF514A3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1861-4977-4E0C-B50E-10139D534D11}" type="datetimeFigureOut">
              <a:rPr lang="en-GB" smtClean="0"/>
              <a:t>06/07/2021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CF756E-5787-4EA5-824B-152022A345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085878-BF54-497C-BE85-8479D28DC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2174-BF99-40B4-B38B-776FDE91B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15444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32D92E-F741-4425-9AFB-BB3BEC7F2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B0DFD5-9B51-4B25-BAA9-E5E6D088FF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12F6D-5142-4108-96EE-0A12664F8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1861-4977-4E0C-B50E-10139D534D11}" type="datetimeFigureOut">
              <a:rPr lang="en-GB" smtClean="0"/>
              <a:t>06/07/2021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FF5CA-4AFA-4030-85EC-FCA823C53E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4B00BD-C3BE-4C32-BEE0-C22CF3844D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2174-BF99-40B4-B38B-776FDE91B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5795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26E428-0990-4327-8313-74735B61E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BC589B-EA5F-43DA-9806-53B75892CFD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1EF67F-838A-4EB5-B14D-384CF091CD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723C4E2-97DB-4E4E-A14B-AA868B529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1861-4977-4E0C-B50E-10139D534D11}" type="datetimeFigureOut">
              <a:rPr lang="en-GB" smtClean="0"/>
              <a:t>06/07/2021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CF6ABE-074E-4823-A94A-00448C249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A80AA7-7878-4193-87CC-2E35E8B64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2174-BF99-40B4-B38B-776FDE91B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0090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360175-E60E-4AF9-8AA7-519FBB985D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611C16-AAE4-4B84-88A8-BAEB7FDF25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33821AD-EACA-4785-BB76-55F44712CC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748730C-6A5C-4AD8-B524-6808F3E925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6408C50-CD33-4603-9CB2-058698CD2E2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47055E6-A83F-4FC8-B084-0E281F4C9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1861-4977-4E0C-B50E-10139D534D11}" type="datetimeFigureOut">
              <a:rPr lang="en-GB" smtClean="0"/>
              <a:t>06/07/2021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1CAF92-26E9-4374-A954-D2EFDD813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42689D-64B5-4CE6-B3E1-FDCDF7C68B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2174-BF99-40B4-B38B-776FDE91B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2704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F09036-6684-4040-B6FD-4A2F6C4D54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C03BDA-C42F-4F0D-A98F-6D4B476B4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1861-4977-4E0C-B50E-10139D534D11}" type="datetimeFigureOut">
              <a:rPr lang="en-GB" smtClean="0"/>
              <a:t>06/07/2021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68EA12-FA73-42B6-B13D-0B8BE4813C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206E5BB-7CB6-416B-A431-1145D1BE1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2174-BF99-40B4-B38B-776FDE91B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098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5A2198-2794-4828-98F3-C543D4755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1861-4977-4E0C-B50E-10139D534D11}" type="datetimeFigureOut">
              <a:rPr lang="en-GB" smtClean="0"/>
              <a:t>06/07/2021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17C14BC-08F4-4441-AD2E-7663AF7E4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B687F6-374D-4DD1-8470-F908CB0B7F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2174-BF99-40B4-B38B-776FDE91B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085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D2514-E7CA-4B93-B1AD-A825E6473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78ACD5-D6B1-4D83-B35F-33413594B7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1F2A92-1A27-49B1-BDF5-E3E668247A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C4BCDC-8444-4038-9AA9-4D08824A6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1861-4977-4E0C-B50E-10139D534D11}" type="datetimeFigureOut">
              <a:rPr lang="en-GB" smtClean="0"/>
              <a:t>06/07/2021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27203C-AF24-4FCD-A91C-92841BBD1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25EE829-46CE-4C9D-BF58-98972AB26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2174-BF99-40B4-B38B-776FDE91B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4122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5FB2B9-EF87-4CAF-8333-59F77EB392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2ECB5EE-CD5D-4EEB-B224-3845C2F7A9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7CFC1B-333B-4276-A1AB-D354891CD1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88F79D-F7A8-476D-991A-5B87D6CE94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B1861-4977-4E0C-B50E-10139D534D11}" type="datetimeFigureOut">
              <a:rPr lang="en-GB" smtClean="0"/>
              <a:t>06/07/2021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4FD777-17E7-4CE9-8B1D-4ABFB8219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3DCD67-8363-43BA-AE38-19F3C2D4B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82174-BF99-40B4-B38B-776FDE91B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56708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9B7FD69-789E-4A70-A5BF-7024780CD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4049D5-7BF8-4ADD-B2B5-C13B9D3FF4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B79508-EB8B-48EB-8301-3E8FD7BEB2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0B1861-4977-4E0C-B50E-10139D534D11}" type="datetimeFigureOut">
              <a:rPr lang="en-GB" smtClean="0"/>
              <a:t>06/07/2021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74D365-9BEC-4581-BE38-2BFD5C248B7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4D21A2-4A43-4827-A94E-BB1304A778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82174-BF99-40B4-B38B-776FDE91B5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800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359777"/>
              </p:ext>
            </p:extLst>
          </p:nvPr>
        </p:nvGraphicFramePr>
        <p:xfrm>
          <a:off x="150191" y="96814"/>
          <a:ext cx="306777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770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DT21: Social Engineering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0554745"/>
              </p:ext>
            </p:extLst>
          </p:nvPr>
        </p:nvGraphicFramePr>
        <p:xfrm>
          <a:off x="9117213" y="109878"/>
          <a:ext cx="2767043" cy="27432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7043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89615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Shouldering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353635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26368" y="2853128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056911"/>
              </p:ext>
            </p:extLst>
          </p:nvPr>
        </p:nvGraphicFramePr>
        <p:xfrm>
          <a:off x="150191" y="488071"/>
          <a:ext cx="3067770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67770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213157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Definition/Meaning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822773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Social engineering occurs when cyber criminals take advantage of human behaviours without the use of code to gain unauthorised access to sensitive data.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A4108F67-733F-4CD5-B3F1-63A7CDF469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6849580"/>
              </p:ext>
            </p:extLst>
          </p:nvPr>
        </p:nvGraphicFramePr>
        <p:xfrm>
          <a:off x="3307329" y="3007707"/>
          <a:ext cx="2799398" cy="28848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9398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49642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Scareware</a:t>
                      </a:r>
                    </a:p>
                  </a:txBody>
                  <a:tcP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519077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9" name="Table 28">
            <a:extLst>
              <a:ext uri="{FF2B5EF4-FFF2-40B4-BE49-F238E27FC236}">
                <a16:creationId xmlns:a16="http://schemas.microsoft.com/office/drawing/2014/main" id="{AAFA52D3-A370-4A76-9979-FF28B5EB22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0492658"/>
              </p:ext>
            </p:extLst>
          </p:nvPr>
        </p:nvGraphicFramePr>
        <p:xfrm>
          <a:off x="6228448" y="96814"/>
          <a:ext cx="2767043" cy="2756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7043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82928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Blagging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373386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10B0CA88-3C6E-4E45-8ECB-D447BFA0CC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3918642"/>
              </p:ext>
            </p:extLst>
          </p:nvPr>
        </p:nvGraphicFramePr>
        <p:xfrm>
          <a:off x="6278001" y="2980449"/>
          <a:ext cx="2717491" cy="291129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7491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90548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Baiting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520745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9" name="AutoShape 8" descr="File:Speaker Icon.svg - Wikipedia">
            <a:extLst>
              <a:ext uri="{FF2B5EF4-FFF2-40B4-BE49-F238E27FC236}">
                <a16:creationId xmlns:a16="http://schemas.microsoft.com/office/drawing/2014/main" id="{B0764AF9-9AE0-49DA-AC5C-AF9C96F4AA2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8426369" y="2853129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CC4DA49-3A1A-477A-B4B0-0A37E49FAF1E}"/>
              </a:ext>
            </a:extLst>
          </p:cNvPr>
          <p:cNvSpPr/>
          <p:nvPr/>
        </p:nvSpPr>
        <p:spPr>
          <a:xfrm>
            <a:off x="6305739" y="634114"/>
            <a:ext cx="2559965" cy="18576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FF0000"/>
                </a:solidFill>
                <a:latin typeface="Tw Cen MT" panose="020B0602020104020603" pitchFamily="34" charset="0"/>
              </a:rPr>
              <a:t>Purpose: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This is when a criminal will make up a scenario in order to extract sensitive information. This could be done via email, over the phone or even in person.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0D6A850-CB7F-4DAA-927C-1FFA79D506CF}"/>
              </a:ext>
            </a:extLst>
          </p:cNvPr>
          <p:cNvSpPr/>
          <p:nvPr/>
        </p:nvSpPr>
        <p:spPr>
          <a:xfrm>
            <a:off x="6443300" y="3542498"/>
            <a:ext cx="2422404" cy="20376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accent6">
                    <a:lumMod val="75000"/>
                  </a:schemeClr>
                </a:solidFill>
                <a:latin typeface="Tw Cen MT" panose="020B0602020104020603" pitchFamily="34" charset="0"/>
              </a:rPr>
              <a:t>Purpose: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baiting attacks use a false promise to pique a victim's greed or curiosity. They lure users into a trap that steals their personal information or inflicts their systems with malware.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13673F9-FF3A-42E4-9E34-A27DB06102BC}"/>
              </a:ext>
            </a:extLst>
          </p:cNvPr>
          <p:cNvSpPr/>
          <p:nvPr/>
        </p:nvSpPr>
        <p:spPr>
          <a:xfrm>
            <a:off x="9236765" y="642698"/>
            <a:ext cx="2491409" cy="18277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7030A0"/>
                </a:solidFill>
                <a:latin typeface="Tw Cen MT" panose="020B0602020104020603" pitchFamily="34" charset="0"/>
              </a:rPr>
              <a:t>Purpose: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Shoulder surfing, also known as visual hacking, refers to the act of obtaining personal or private information through direct observation. 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BD7BE7DC-04F4-4C15-B976-BBCBBEBA0480}"/>
              </a:ext>
            </a:extLst>
          </p:cNvPr>
          <p:cNvSpPr/>
          <p:nvPr/>
        </p:nvSpPr>
        <p:spPr>
          <a:xfrm>
            <a:off x="3375844" y="3544477"/>
            <a:ext cx="2575694" cy="201433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2060"/>
                </a:solidFill>
                <a:latin typeface="Tw Cen MT" panose="020B0602020104020603" pitchFamily="34" charset="0"/>
              </a:rPr>
              <a:t>Purpose: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Malicious computer programs designed to trick a user into buying and downloading unnecessary and potentially dangerous software, such as fake antivirus protection.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7094F2A9-37B1-4428-A8B3-884B056A46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100347"/>
              </p:ext>
            </p:extLst>
          </p:nvPr>
        </p:nvGraphicFramePr>
        <p:xfrm>
          <a:off x="3310573" y="96814"/>
          <a:ext cx="2796153" cy="27563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96153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356027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Phishing</a:t>
                      </a:r>
                    </a:p>
                  </a:txBody>
                  <a:tcPr>
                    <a:solidFill>
                      <a:srgbClr val="00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2390554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99FF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sp>
        <p:nvSpPr>
          <p:cNvPr id="44" name="Rectangle 43">
            <a:extLst>
              <a:ext uri="{FF2B5EF4-FFF2-40B4-BE49-F238E27FC236}">
                <a16:creationId xmlns:a16="http://schemas.microsoft.com/office/drawing/2014/main" id="{0FC17A5F-E3A8-4718-B33C-EDA48BA95095}"/>
              </a:ext>
            </a:extLst>
          </p:cNvPr>
          <p:cNvSpPr/>
          <p:nvPr/>
        </p:nvSpPr>
        <p:spPr>
          <a:xfrm>
            <a:off x="3409702" y="634114"/>
            <a:ext cx="2568646" cy="18362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B050"/>
                </a:solidFill>
                <a:latin typeface="Tw Cen MT" panose="020B0602020104020603" pitchFamily="34" charset="0"/>
              </a:rPr>
              <a:t>Purpose: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A fraudulent technique where an internet user is tricked (an email message is common) into revealing personal or confidential information.</a:t>
            </a:r>
          </a:p>
        </p:txBody>
      </p:sp>
      <p:sp>
        <p:nvSpPr>
          <p:cNvPr id="48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C679DED3-F148-42D6-8F75-4E15CABAF0B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93708" y="3893787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49" name="Table 48">
            <a:extLst>
              <a:ext uri="{FF2B5EF4-FFF2-40B4-BE49-F238E27FC236}">
                <a16:creationId xmlns:a16="http://schemas.microsoft.com/office/drawing/2014/main" id="{789051E0-7D1C-4B70-B0FF-D9F5BD8C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6087873"/>
              </p:ext>
            </p:extLst>
          </p:nvPr>
        </p:nvGraphicFramePr>
        <p:xfrm>
          <a:off x="9117213" y="2990200"/>
          <a:ext cx="2767044" cy="29015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67044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396323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Dumpster diving </a:t>
                      </a:r>
                    </a:p>
                  </a:txBody>
                  <a:tcPr>
                    <a:solidFill>
                      <a:srgbClr val="FF99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2505219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FFCC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50" name="AutoShape 8" descr="File:Speaker Icon.svg - Wikipedia">
            <a:extLst>
              <a:ext uri="{FF2B5EF4-FFF2-40B4-BE49-F238E27FC236}">
                <a16:creationId xmlns:a16="http://schemas.microsoft.com/office/drawing/2014/main" id="{F1BFE899-8D70-4105-A50F-56859313121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993709" y="389378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772637AD-930E-4098-B735-F44795703BA5}"/>
              </a:ext>
            </a:extLst>
          </p:cNvPr>
          <p:cNvSpPr/>
          <p:nvPr/>
        </p:nvSpPr>
        <p:spPr>
          <a:xfrm>
            <a:off x="9255030" y="3544476"/>
            <a:ext cx="2491408" cy="201433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FF0000"/>
                </a:solidFill>
                <a:latin typeface="Tw Cen MT" panose="020B0602020104020603" pitchFamily="34" charset="0"/>
              </a:rPr>
              <a:t>Purpose: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Dumpster Diving is the act of an unwanted party going through the bins inside and outside of buildings looking for personal information. 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56" name="Table 55">
            <a:extLst>
              <a:ext uri="{FF2B5EF4-FFF2-40B4-BE49-F238E27FC236}">
                <a16:creationId xmlns:a16="http://schemas.microsoft.com/office/drawing/2014/main" id="{8BB8AEAE-7C2C-489F-BBAB-73876D14BA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8887658"/>
              </p:ext>
            </p:extLst>
          </p:nvPr>
        </p:nvGraphicFramePr>
        <p:xfrm>
          <a:off x="166457" y="5941534"/>
          <a:ext cx="11867621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67621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Different types of Phishing include: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600" dirty="0">
                          <a:latin typeface="Tw Cen MT" panose="020B0602020104020603" pitchFamily="34" charset="0"/>
                        </a:rPr>
                        <a:t>Vishing - Pharming - Search Engine Phishing – Malvertising - Man-in-the middle Phishing – Business Email Compromise (BEC) – Spear Phishing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graphicFrame>
        <p:nvGraphicFramePr>
          <p:cNvPr id="57" name="Table 56">
            <a:extLst>
              <a:ext uri="{FF2B5EF4-FFF2-40B4-BE49-F238E27FC236}">
                <a16:creationId xmlns:a16="http://schemas.microsoft.com/office/drawing/2014/main" id="{F7DB76CE-5FBE-4D69-B95D-A39E3892DF5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153302"/>
              </p:ext>
            </p:extLst>
          </p:nvPr>
        </p:nvGraphicFramePr>
        <p:xfrm>
          <a:off x="166457" y="2603304"/>
          <a:ext cx="3071570" cy="3288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71570">
                  <a:extLst>
                    <a:ext uri="{9D8B030D-6E8A-4147-A177-3AD203B41FA5}">
                      <a16:colId xmlns:a16="http://schemas.microsoft.com/office/drawing/2014/main" val="1972610003"/>
                    </a:ext>
                  </a:extLst>
                </a:gridCol>
              </a:tblGrid>
              <a:tr h="367671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Prevention strategies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4680283"/>
                  </a:ext>
                </a:extLst>
              </a:tr>
              <a:tr h="2920767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3486398"/>
                  </a:ext>
                </a:extLst>
              </a:tr>
            </a:tbl>
          </a:graphicData>
        </a:graphic>
      </p:graphicFrame>
      <p:sp>
        <p:nvSpPr>
          <p:cNvPr id="58" name="Rectangle 57">
            <a:extLst>
              <a:ext uri="{FF2B5EF4-FFF2-40B4-BE49-F238E27FC236}">
                <a16:creationId xmlns:a16="http://schemas.microsoft.com/office/drawing/2014/main" id="{F9C017B7-CC20-4758-B17F-146CA28D8E7C}"/>
              </a:ext>
            </a:extLst>
          </p:cNvPr>
          <p:cNvSpPr/>
          <p:nvPr/>
        </p:nvSpPr>
        <p:spPr>
          <a:xfrm>
            <a:off x="247714" y="3077981"/>
            <a:ext cx="2872724" cy="27132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Delete any request for financial information or passwords.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Reject requests for help or offers of help.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Set your spam filters to high.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Secure your computing devices. Install anti-virus software, firewalls, email filters and keep these up-to-date.</a:t>
            </a:r>
          </a:p>
          <a:p>
            <a:endParaRPr lang="en-GB" sz="1600" dirty="0">
              <a:solidFill>
                <a:schemeClr val="tx1"/>
              </a:solidFill>
              <a:latin typeface="Tw Cen MT" panose="020B0602020104020603" pitchFamily="34" charset="0"/>
            </a:endParaRPr>
          </a:p>
          <a:p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953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282</Words>
  <Application>Microsoft Office PowerPoint</Application>
  <PresentationFormat>Widescreen</PresentationFormat>
  <Paragraphs>39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2</cp:revision>
  <dcterms:created xsi:type="dcterms:W3CDTF">2021-07-06T08:15:46Z</dcterms:created>
  <dcterms:modified xsi:type="dcterms:W3CDTF">2021-07-06T08:29:41Z</dcterms:modified>
</cp:coreProperties>
</file>